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8" r:id="rId2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66FF33"/>
    <a:srgbClr val="99FFCC"/>
    <a:srgbClr val="339933"/>
    <a:srgbClr val="FFFF66"/>
    <a:srgbClr val="669900"/>
    <a:srgbClr val="FEFC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5" autoAdjust="0"/>
    <p:restoredTop sz="94660"/>
  </p:normalViewPr>
  <p:slideViewPr>
    <p:cSldViewPr snapToGrid="0">
      <p:cViewPr>
        <p:scale>
          <a:sx n="156" d="100"/>
          <a:sy n="156" d="100"/>
        </p:scale>
        <p:origin x="-252" y="-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8831" cy="495029"/>
          </a:xfrm>
          <a:prstGeom prst="rect">
            <a:avLst/>
          </a:prstGeom>
        </p:spPr>
        <p:txBody>
          <a:bodyPr vert="horz" lIns="94856" tIns="47428" rIns="94856" bIns="47428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1"/>
            <a:ext cx="2918831" cy="495029"/>
          </a:xfrm>
          <a:prstGeom prst="rect">
            <a:avLst/>
          </a:prstGeom>
        </p:spPr>
        <p:txBody>
          <a:bodyPr vert="horz" lIns="94856" tIns="47428" rIns="94856" bIns="47428" rtlCol="0"/>
          <a:lstStyle>
            <a:lvl1pPr algn="r">
              <a:defRPr sz="1300"/>
            </a:lvl1pPr>
          </a:lstStyle>
          <a:p>
            <a:fld id="{0617DDD6-8BAC-4689-89EA-260B3FE40885}" type="datetimeFigureOut">
              <a:rPr kumimoji="1" lang="ja-JP" altLang="en-US" smtClean="0"/>
              <a:t>2021/6/28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56" tIns="47428" rIns="94856" bIns="4742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0"/>
          </a:xfrm>
          <a:prstGeom prst="rect">
            <a:avLst/>
          </a:prstGeom>
        </p:spPr>
        <p:txBody>
          <a:bodyPr vert="horz" lIns="94856" tIns="47428" rIns="94856" bIns="4742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286"/>
            <a:ext cx="2918831" cy="495027"/>
          </a:xfrm>
          <a:prstGeom prst="rect">
            <a:avLst/>
          </a:prstGeom>
        </p:spPr>
        <p:txBody>
          <a:bodyPr vert="horz" lIns="94856" tIns="47428" rIns="94856" bIns="47428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1286"/>
            <a:ext cx="2918831" cy="495027"/>
          </a:xfrm>
          <a:prstGeom prst="rect">
            <a:avLst/>
          </a:prstGeom>
        </p:spPr>
        <p:txBody>
          <a:bodyPr vert="horz" lIns="94856" tIns="47428" rIns="94856" bIns="47428" rtlCol="0" anchor="b"/>
          <a:lstStyle>
            <a:lvl1pPr algn="r">
              <a:defRPr sz="1300"/>
            </a:lvl1pPr>
          </a:lstStyle>
          <a:p>
            <a:fld id="{4A415174-EAA5-4941-AA6C-14530DF9BB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58322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216150" y="1233488"/>
            <a:ext cx="2303463" cy="33305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86779D-1FAA-466C-906D-3E0D617AC612}" type="slidenum">
              <a:rPr lang="ja-JP" altLang="en-US" smtClean="0">
                <a:solidFill>
                  <a:prstClr val="black"/>
                </a:solidFill>
              </a:rPr>
              <a:pPr/>
              <a:t>1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5768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9DEA8-CD7C-42FA-A726-B0C910A599F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2021/6/28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C0CDB-B821-4F31-885E-199412CF42E7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6498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9DEA8-CD7C-42FA-A726-B0C910A599F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2021/6/28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C0CDB-B821-4F31-885E-199412CF42E7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1675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9DEA8-CD7C-42FA-A726-B0C910A599F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2021/6/28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C0CDB-B821-4F31-885E-199412CF42E7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2828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9DEA8-CD7C-42FA-A726-B0C910A599F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2021/6/28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C0CDB-B821-4F31-885E-199412CF42E7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608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9DEA8-CD7C-42FA-A726-B0C910A599F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2021/6/28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C0CDB-B821-4F31-885E-199412CF42E7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333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9DEA8-CD7C-42FA-A726-B0C910A599F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2021/6/28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C0CDB-B821-4F31-885E-199412CF42E7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6666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9DEA8-CD7C-42FA-A726-B0C910A599F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2021/6/28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C0CDB-B821-4F31-885E-199412CF42E7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4891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9DEA8-CD7C-42FA-A726-B0C910A599F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2021/6/28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C0CDB-B821-4F31-885E-199412CF42E7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9839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9DEA8-CD7C-42FA-A726-B0C910A599F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2021/6/28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C0CDB-B821-4F31-885E-199412CF42E7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6839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9DEA8-CD7C-42FA-A726-B0C910A599F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2021/6/28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C0CDB-B821-4F31-885E-199412CF42E7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3453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9DEA8-CD7C-42FA-A726-B0C910A599F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2021/6/28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C0CDB-B821-4F31-885E-199412CF42E7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166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39DEA8-CD7C-42FA-A726-B0C910A599FD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2021/6/28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AC0CDB-B821-4F31-885E-199412CF42E7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4594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gif"/><Relationship Id="rId5" Type="http://schemas.openxmlformats.org/officeDocument/2006/relationships/image" Target="../media/image3.gif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テキスト ボックス 21"/>
          <p:cNvSpPr txBox="1"/>
          <p:nvPr/>
        </p:nvSpPr>
        <p:spPr>
          <a:xfrm>
            <a:off x="90499" y="4797359"/>
            <a:ext cx="6676999" cy="20005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4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07やさしさゴシック" panose="02000600000000000000" pitchFamily="2" charset="-128"/>
                <a:cs typeface="Calibri" panose="020F0502020204030204" pitchFamily="34" charset="0"/>
              </a:rPr>
              <a:t>四天王寺福祉事業団法人説明会のお知らせ</a:t>
            </a:r>
            <a:endParaRPr lang="en-US" altLang="ja-JP" sz="1400" b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07やさしさゴシック" panose="02000600000000000000" pitchFamily="2" charset="-128"/>
              <a:cs typeface="Calibri" panose="020F0502020204030204" pitchFamily="34" charset="0"/>
            </a:endParaRPr>
          </a:p>
          <a:p>
            <a:r>
              <a:rPr lang="ja-JP" altLang="en-US" sz="14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07やさしさゴシック" panose="02000600000000000000" pitchFamily="2" charset="-128"/>
                <a:cs typeface="Calibri" panose="020F0502020204030204" pitchFamily="34" charset="0"/>
              </a:rPr>
              <a:t>　「会場にお越しいただく」か「</a:t>
            </a:r>
            <a:r>
              <a:rPr lang="en-US" altLang="ja-JP" sz="14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07やさしさゴシック" panose="02000600000000000000" pitchFamily="2" charset="-128"/>
                <a:cs typeface="Calibri" panose="020F0502020204030204" pitchFamily="34" charset="0"/>
              </a:rPr>
              <a:t>ZOOM</a:t>
            </a:r>
            <a:r>
              <a:rPr lang="ja-JP" altLang="en-US" sz="14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07やさしさゴシック" panose="02000600000000000000" pitchFamily="2" charset="-128"/>
                <a:cs typeface="Calibri" panose="020F0502020204030204" pitchFamily="34" charset="0"/>
              </a:rPr>
              <a:t>」を選択できます！</a:t>
            </a:r>
            <a:endParaRPr lang="ja-JP" altLang="en-US" sz="120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07やさしさゴシック" panose="02000600000000000000" pitchFamily="2" charset="-128"/>
              <a:cs typeface="Calibri" panose="020F0502020204030204" pitchFamily="34" charset="0"/>
            </a:endParaRPr>
          </a:p>
          <a:p>
            <a:r>
              <a:rPr lang="ja-JP" altLang="en-US" sz="12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07やさしさゴシック" panose="02000600000000000000" pitchFamily="2" charset="-128"/>
                <a:cs typeface="Calibri" panose="020F0502020204030204" pitchFamily="34" charset="0"/>
              </a:rPr>
              <a:t>日時：令和</a:t>
            </a:r>
            <a:r>
              <a:rPr lang="en-US" altLang="ja-JP" sz="12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07やさしさゴシック" panose="02000600000000000000" pitchFamily="2" charset="-128"/>
                <a:cs typeface="Calibri" panose="020F0502020204030204" pitchFamily="34" charset="0"/>
              </a:rPr>
              <a:t>3</a:t>
            </a:r>
            <a:r>
              <a:rPr lang="ja-JP" altLang="en-US" sz="12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07やさしさゴシック" panose="02000600000000000000" pitchFamily="2" charset="-128"/>
                <a:cs typeface="Calibri" panose="020F0502020204030204" pitchFamily="34" charset="0"/>
              </a:rPr>
              <a:t>年</a:t>
            </a:r>
            <a:r>
              <a:rPr lang="en-US" altLang="ja-JP" sz="12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07やさしさゴシック" panose="02000600000000000000" pitchFamily="2" charset="-128"/>
                <a:cs typeface="Calibri" panose="020F0502020204030204" pitchFamily="34" charset="0"/>
              </a:rPr>
              <a:t>7</a:t>
            </a:r>
            <a:r>
              <a:rPr lang="ja-JP" altLang="en-US" sz="12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07やさしさゴシック" panose="02000600000000000000" pitchFamily="2" charset="-128"/>
                <a:cs typeface="Calibri" panose="020F0502020204030204" pitchFamily="34" charset="0"/>
              </a:rPr>
              <a:t>月</a:t>
            </a:r>
            <a:r>
              <a:rPr lang="en-US" altLang="ja-JP" sz="12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07やさしさゴシック" panose="02000600000000000000" pitchFamily="2" charset="-128"/>
                <a:cs typeface="Calibri" panose="020F0502020204030204" pitchFamily="34" charset="0"/>
              </a:rPr>
              <a:t>18</a:t>
            </a:r>
            <a:r>
              <a:rPr lang="ja-JP" altLang="en-US" sz="12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07やさしさゴシック" panose="02000600000000000000" pitchFamily="2" charset="-128"/>
                <a:cs typeface="Calibri" panose="020F0502020204030204" pitchFamily="34" charset="0"/>
              </a:rPr>
              <a:t>日</a:t>
            </a:r>
            <a:r>
              <a:rPr lang="en-US" altLang="ja-JP" sz="12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07やさしさゴシック" panose="02000600000000000000" pitchFamily="2" charset="-128"/>
                <a:cs typeface="Calibri" panose="020F0502020204030204" pitchFamily="34" charset="0"/>
              </a:rPr>
              <a:t>(</a:t>
            </a:r>
            <a:r>
              <a:rPr lang="ja-JP" altLang="en-US" sz="12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07やさしさゴシック" panose="02000600000000000000" pitchFamily="2" charset="-128"/>
                <a:cs typeface="Calibri" panose="020F0502020204030204" pitchFamily="34" charset="0"/>
              </a:rPr>
              <a:t>日</a:t>
            </a:r>
            <a:r>
              <a:rPr lang="en-US" altLang="ja-JP" sz="12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07やさしさゴシック" panose="02000600000000000000" pitchFamily="2" charset="-128"/>
                <a:cs typeface="Calibri" panose="020F0502020204030204" pitchFamily="34" charset="0"/>
              </a:rPr>
              <a:t>)10:00</a:t>
            </a:r>
            <a:r>
              <a:rPr lang="ja-JP" altLang="en-US" sz="12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07やさしさゴシック" panose="02000600000000000000" pitchFamily="2" charset="-128"/>
                <a:cs typeface="Calibri" panose="020F0502020204030204" pitchFamily="34" charset="0"/>
              </a:rPr>
              <a:t>～</a:t>
            </a:r>
            <a:r>
              <a:rPr lang="en-US" altLang="ja-JP" sz="12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07やさしさゴシック" panose="02000600000000000000" pitchFamily="2" charset="-128"/>
                <a:cs typeface="Calibri" panose="020F0502020204030204" pitchFamily="34" charset="0"/>
              </a:rPr>
              <a:t>11:30</a:t>
            </a:r>
            <a:r>
              <a:rPr lang="ja-JP" altLang="en-US" sz="12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07やさしさゴシック" panose="02000600000000000000" pitchFamily="2" charset="-128"/>
                <a:cs typeface="Calibri" panose="020F0502020204030204" pitchFamily="34" charset="0"/>
              </a:rPr>
              <a:t>　</a:t>
            </a:r>
            <a:r>
              <a:rPr lang="en-US" altLang="ja-JP" sz="12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07やさしさゴシック" panose="02000600000000000000" pitchFamily="2" charset="-128"/>
                <a:cs typeface="Calibri" panose="020F0502020204030204" pitchFamily="34" charset="0"/>
              </a:rPr>
              <a:t>(ZOOM</a:t>
            </a:r>
            <a:r>
              <a:rPr lang="ja-JP" altLang="en-US" sz="12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07やさしさゴシック" panose="02000600000000000000" pitchFamily="2" charset="-128"/>
                <a:cs typeface="Calibri" panose="020F0502020204030204" pitchFamily="34" charset="0"/>
              </a:rPr>
              <a:t>参加の方は</a:t>
            </a:r>
            <a:r>
              <a:rPr lang="en-US" altLang="ja-JP" sz="12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07やさしさゴシック" panose="02000600000000000000" pitchFamily="2" charset="-128"/>
                <a:cs typeface="Calibri" panose="020F0502020204030204" pitchFamily="34" charset="0"/>
              </a:rPr>
              <a:t>9:45</a:t>
            </a:r>
            <a:r>
              <a:rPr lang="ja-JP" altLang="en-US" sz="12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07やさしさゴシック" panose="02000600000000000000" pitchFamily="2" charset="-128"/>
                <a:cs typeface="Calibri" panose="020F0502020204030204" pitchFamily="34" charset="0"/>
              </a:rPr>
              <a:t>より接続確認行います</a:t>
            </a:r>
            <a:r>
              <a:rPr lang="en-US" altLang="ja-JP" sz="12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07やさしさゴシック" panose="02000600000000000000" pitchFamily="2" charset="-128"/>
                <a:cs typeface="Calibri" panose="020F0502020204030204" pitchFamily="34" charset="0"/>
              </a:rPr>
              <a:t>)</a:t>
            </a:r>
          </a:p>
          <a:p>
            <a:r>
              <a:rPr lang="ja-JP" altLang="en-US" sz="12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07やさしさゴシック" panose="02000600000000000000" pitchFamily="2" charset="-128"/>
                <a:cs typeface="Calibri" panose="020F0502020204030204" pitchFamily="34" charset="0"/>
              </a:rPr>
              <a:t>場所：四天王寺夕陽丘保育園　　大阪市天王寺区上汐</a:t>
            </a:r>
            <a:r>
              <a:rPr lang="en-US" altLang="ja-JP" sz="12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07やさしさゴシック" panose="02000600000000000000" pitchFamily="2" charset="-128"/>
                <a:cs typeface="Calibri" panose="020F0502020204030204" pitchFamily="34" charset="0"/>
              </a:rPr>
              <a:t>5-2-24</a:t>
            </a:r>
          </a:p>
          <a:p>
            <a:r>
              <a:rPr lang="ja-JP" altLang="en-US" sz="12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07やさしさゴシック" panose="02000600000000000000" pitchFamily="2" charset="-128"/>
                <a:cs typeface="Calibri" panose="020F0502020204030204" pitchFamily="34" charset="0"/>
              </a:rPr>
              <a:t>　　　大阪メトロ谷町線「四天王寺夕陽丘駅」より徒歩</a:t>
            </a:r>
            <a:r>
              <a:rPr lang="en-US" altLang="ja-JP" sz="12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07やさしさゴシック" panose="02000600000000000000" pitchFamily="2" charset="-128"/>
                <a:cs typeface="Calibri" panose="020F0502020204030204" pitchFamily="34" charset="0"/>
              </a:rPr>
              <a:t>5</a:t>
            </a:r>
            <a:r>
              <a:rPr lang="ja-JP" altLang="en-US" sz="12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07やさしさゴシック" panose="02000600000000000000" pitchFamily="2" charset="-128"/>
                <a:cs typeface="Calibri" panose="020F0502020204030204" pitchFamily="34" charset="0"/>
              </a:rPr>
              <a:t>分　近鉄「上本町駅」より徒歩</a:t>
            </a:r>
            <a:r>
              <a:rPr lang="en-US" altLang="ja-JP" sz="12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07やさしさゴシック" panose="02000600000000000000" pitchFamily="2" charset="-128"/>
                <a:cs typeface="Calibri" panose="020F0502020204030204" pitchFamily="34" charset="0"/>
              </a:rPr>
              <a:t>10</a:t>
            </a:r>
            <a:r>
              <a:rPr lang="ja-JP" altLang="en-US" sz="12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07やさしさゴシック" panose="02000600000000000000" pitchFamily="2" charset="-128"/>
                <a:cs typeface="Calibri" panose="020F0502020204030204" pitchFamily="34" charset="0"/>
              </a:rPr>
              <a:t>分</a:t>
            </a:r>
            <a:endParaRPr lang="en-US" altLang="ja-JP" sz="1200" b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07やさしさゴシック" panose="02000600000000000000" pitchFamily="2" charset="-128"/>
              <a:cs typeface="Calibri" panose="020F0502020204030204" pitchFamily="34" charset="0"/>
            </a:endParaRPr>
          </a:p>
          <a:p>
            <a:r>
              <a:rPr lang="ja-JP" altLang="en-US" sz="12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07やさしさゴシック" panose="02000600000000000000" pitchFamily="2" charset="-128"/>
                <a:cs typeface="Calibri" panose="020F0502020204030204" pitchFamily="34" charset="0"/>
              </a:rPr>
              <a:t>内容：① 法人の紹介　 法人の魅力（給与例、休日数、福利厚生など）</a:t>
            </a:r>
          </a:p>
          <a:p>
            <a:r>
              <a:rPr lang="ja-JP" altLang="en-US" sz="12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07やさしさゴシック" panose="02000600000000000000" pitchFamily="2" charset="-128"/>
                <a:cs typeface="Calibri" panose="020F0502020204030204" pitchFamily="34" charset="0"/>
              </a:rPr>
              <a:t>　　　② 現場職員によるシフクノ「シゴト紹介」</a:t>
            </a:r>
            <a:endParaRPr lang="en-US" altLang="ja-JP" sz="1200" b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07やさしさゴシック" panose="02000600000000000000" pitchFamily="2" charset="-128"/>
              <a:cs typeface="Calibri" panose="020F0502020204030204" pitchFamily="34" charset="0"/>
            </a:endParaRPr>
          </a:p>
          <a:p>
            <a:r>
              <a:rPr lang="ja-JP" altLang="en-US" sz="12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07やさしさゴシック" panose="02000600000000000000" pitchFamily="2" charset="-128"/>
                <a:cs typeface="Calibri" panose="020F0502020204030204" pitchFamily="34" charset="0"/>
              </a:rPr>
              <a:t>　　　　　会場参加   ：高齢者施設、障がい者施設、保育園、婦人母子施設</a:t>
            </a:r>
            <a:endParaRPr lang="en-US" altLang="ja-JP" sz="1200" b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07やさしさゴシック" panose="02000600000000000000" pitchFamily="2" charset="-128"/>
              <a:cs typeface="Calibri" panose="020F0502020204030204" pitchFamily="34" charset="0"/>
            </a:endParaRPr>
          </a:p>
          <a:p>
            <a:r>
              <a:rPr lang="ja-JP" altLang="en-US" sz="12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07やさしさゴシック" panose="02000600000000000000" pitchFamily="2" charset="-128"/>
                <a:cs typeface="Calibri" panose="020F0502020204030204" pitchFamily="34" charset="0"/>
              </a:rPr>
              <a:t>　　　　　</a:t>
            </a:r>
            <a:r>
              <a:rPr lang="en-US" altLang="ja-JP" sz="12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07やさしさゴシック" panose="02000600000000000000" pitchFamily="2" charset="-128"/>
                <a:cs typeface="Calibri" panose="020F0502020204030204" pitchFamily="34" charset="0"/>
              </a:rPr>
              <a:t>ZOOM</a:t>
            </a:r>
            <a:r>
              <a:rPr lang="ja-JP" altLang="en-US" sz="12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07やさしさゴシック" panose="02000600000000000000" pitchFamily="2" charset="-128"/>
                <a:cs typeface="Calibri" panose="020F0502020204030204" pitchFamily="34" charset="0"/>
              </a:rPr>
              <a:t>参加：高齢者施設、障がい者施設　          のスタッフが登壇予定です</a:t>
            </a:r>
            <a:endParaRPr lang="en-US" altLang="ja-JP" sz="1200" b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07やさしさゴシック" panose="02000600000000000000" pitchFamily="2" charset="-128"/>
              <a:cs typeface="Calibri" panose="020F0502020204030204" pitchFamily="34" charset="0"/>
            </a:endParaRPr>
          </a:p>
          <a:p>
            <a:r>
              <a:rPr lang="ja-JP" altLang="en-US" sz="12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07やさしさゴシック" panose="02000600000000000000" pitchFamily="2" charset="-128"/>
                <a:cs typeface="Calibri" panose="020F0502020204030204" pitchFamily="34" charset="0"/>
              </a:rPr>
              <a:t>　感染症の流行状況により会場参加を</a:t>
            </a:r>
            <a:r>
              <a:rPr lang="en-US" altLang="ja-JP" sz="12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07やさしさゴシック" panose="02000600000000000000" pitchFamily="2" charset="-128"/>
                <a:cs typeface="Calibri" panose="020F0502020204030204" pitchFamily="34" charset="0"/>
              </a:rPr>
              <a:t>ZOOM</a:t>
            </a:r>
            <a:r>
              <a:rPr lang="ja-JP" altLang="en-US" sz="12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07やさしさゴシック" panose="02000600000000000000" pitchFamily="2" charset="-128"/>
                <a:cs typeface="Calibri" panose="020F0502020204030204" pitchFamily="34" charset="0"/>
              </a:rPr>
              <a:t>に変更させていただくことがございます。</a:t>
            </a:r>
            <a:endParaRPr lang="en-US" altLang="ja-JP" sz="1200" b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07やさしさゴシック" panose="02000600000000000000" pitchFamily="2" charset="-128"/>
              <a:cs typeface="Calibri" panose="020F0502020204030204" pitchFamily="34" charset="0"/>
            </a:endParaRPr>
          </a:p>
        </p:txBody>
      </p:sp>
      <p:sp>
        <p:nvSpPr>
          <p:cNvPr id="5" name="円/楕円 4"/>
          <p:cNvSpPr/>
          <p:nvPr/>
        </p:nvSpPr>
        <p:spPr>
          <a:xfrm>
            <a:off x="-2867605" y="-1225113"/>
            <a:ext cx="5153025" cy="492442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40000" cap="flat" cmpd="sng" algn="ctr">
            <a:solidFill>
              <a:srgbClr val="99CB38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6" name="円/楕円 5"/>
          <p:cNvSpPr/>
          <p:nvPr/>
        </p:nvSpPr>
        <p:spPr>
          <a:xfrm>
            <a:off x="-2526207" y="-841474"/>
            <a:ext cx="4441095" cy="4072569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40000" cap="flat" cmpd="sng" algn="ctr">
            <a:solidFill>
              <a:srgbClr val="99CB38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7" name="円/楕円 6"/>
          <p:cNvSpPr/>
          <p:nvPr/>
        </p:nvSpPr>
        <p:spPr>
          <a:xfrm>
            <a:off x="-2012034" y="-372738"/>
            <a:ext cx="3412748" cy="3267391"/>
          </a:xfrm>
          <a:prstGeom prst="ellipse">
            <a:avLst/>
          </a:prstGeom>
          <a:solidFill>
            <a:schemeClr val="bg1"/>
          </a:solidFill>
          <a:ln w="40000" cap="flat" cmpd="sng" algn="ctr">
            <a:solidFill>
              <a:srgbClr val="99CB38"/>
            </a:solidFill>
            <a:prstDash val="solid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8" name="円/楕円 7"/>
          <p:cNvSpPr/>
          <p:nvPr/>
        </p:nvSpPr>
        <p:spPr>
          <a:xfrm>
            <a:off x="-1574137" y="83340"/>
            <a:ext cx="2497408" cy="2450543"/>
          </a:xfrm>
          <a:prstGeom prst="ellipse">
            <a:avLst/>
          </a:prstGeom>
          <a:solidFill>
            <a:srgbClr val="00CC00"/>
          </a:solidFill>
          <a:ln w="40000" cap="flat" cmpd="sng" algn="ctr">
            <a:solidFill>
              <a:srgbClr val="99CB38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>
              <a:solidFill>
                <a:prstClr val="black"/>
              </a:solidFill>
            </a:endParaRPr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5E4387E1-CC08-4205-BC01-20CF1BC59630}"/>
              </a:ext>
            </a:extLst>
          </p:cNvPr>
          <p:cNvGrpSpPr/>
          <p:nvPr/>
        </p:nvGrpSpPr>
        <p:grpSpPr>
          <a:xfrm>
            <a:off x="1590135" y="-890388"/>
            <a:ext cx="3923061" cy="3650162"/>
            <a:chOff x="1979219" y="-1043153"/>
            <a:chExt cx="3923061" cy="3650162"/>
          </a:xfrm>
        </p:grpSpPr>
        <p:sp>
          <p:nvSpPr>
            <p:cNvPr id="10" name="円/楕円 9"/>
            <p:cNvSpPr/>
            <p:nvPr/>
          </p:nvSpPr>
          <p:spPr>
            <a:xfrm>
              <a:off x="1979219" y="-1043153"/>
              <a:ext cx="3923061" cy="3650162"/>
            </a:xfrm>
            <a:prstGeom prst="ellipse">
              <a:avLst/>
            </a:prstGeom>
            <a:solidFill>
              <a:srgbClr val="66FF33"/>
            </a:solidFill>
            <a:ln w="40000" cap="flat" cmpd="sng" algn="ctr">
              <a:solidFill>
                <a:srgbClr val="99CB38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1" tIns="45720" rIns="91441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 dirty="0">
                <a:solidFill>
                  <a:prstClr val="black"/>
                </a:solidFill>
              </a:endParaRPr>
            </a:p>
          </p:txBody>
        </p:sp>
        <p:sp>
          <p:nvSpPr>
            <p:cNvPr id="11" name="円/楕円 10"/>
            <p:cNvSpPr/>
            <p:nvPr/>
          </p:nvSpPr>
          <p:spPr>
            <a:xfrm>
              <a:off x="2254523" y="-714466"/>
              <a:ext cx="3381059" cy="3018736"/>
            </a:xfrm>
            <a:prstGeom prst="ellipse">
              <a:avLst/>
            </a:prstGeom>
            <a:solidFill>
              <a:srgbClr val="99FFCC"/>
            </a:solidFill>
            <a:ln w="40000" cap="flat" cmpd="sng" algn="ctr">
              <a:solidFill>
                <a:srgbClr val="99CB38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1" tIns="45720" rIns="91441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 dirty="0">
                <a:solidFill>
                  <a:prstClr val="black"/>
                </a:solidFill>
              </a:endParaRPr>
            </a:p>
          </p:txBody>
        </p:sp>
        <p:sp>
          <p:nvSpPr>
            <p:cNvPr id="12" name="円/楕円 11"/>
            <p:cNvSpPr/>
            <p:nvPr/>
          </p:nvSpPr>
          <p:spPr>
            <a:xfrm>
              <a:off x="2632846" y="-385308"/>
              <a:ext cx="2598168" cy="2421909"/>
            </a:xfrm>
            <a:prstGeom prst="ellipse">
              <a:avLst/>
            </a:prstGeom>
            <a:solidFill>
              <a:sysClr val="window" lastClr="FFFFFF"/>
            </a:solidFill>
            <a:ln w="40000" cap="flat" cmpd="sng" algn="ctr">
              <a:solidFill>
                <a:srgbClr val="99CB38"/>
              </a:solidFill>
              <a:prstDash val="solid"/>
            </a:ln>
            <a:effectLst/>
          </p:spPr>
          <p:txBody>
            <a:bodyPr rot="0" spcFirstLastPara="0" vert="horz" wrap="square" lIns="91441" tIns="45720" rIns="91441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13" name="円/楕円 12"/>
            <p:cNvSpPr/>
            <p:nvPr/>
          </p:nvSpPr>
          <p:spPr>
            <a:xfrm>
              <a:off x="2985792" y="-57088"/>
              <a:ext cx="1901308" cy="1816431"/>
            </a:xfrm>
            <a:prstGeom prst="ellipse">
              <a:avLst/>
            </a:prstGeom>
            <a:solidFill>
              <a:srgbClr val="339933"/>
            </a:solidFill>
            <a:ln w="40000" cap="flat" cmpd="sng" algn="ctr">
              <a:solidFill>
                <a:srgbClr val="99CB38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1" tIns="45720" rIns="91441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>
                <a:solidFill>
                  <a:srgbClr val="339933"/>
                </a:solidFill>
              </a:endParaRPr>
            </a:p>
          </p:txBody>
        </p:sp>
      </p:grp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25E9FF5C-DC32-46FE-A81A-825707FA4CB1}"/>
              </a:ext>
            </a:extLst>
          </p:cNvPr>
          <p:cNvGrpSpPr/>
          <p:nvPr/>
        </p:nvGrpSpPr>
        <p:grpSpPr>
          <a:xfrm>
            <a:off x="3542846" y="848031"/>
            <a:ext cx="4653613" cy="4187223"/>
            <a:chOff x="3756180" y="1566011"/>
            <a:chExt cx="4653613" cy="4187223"/>
          </a:xfrm>
        </p:grpSpPr>
        <p:sp>
          <p:nvSpPr>
            <p:cNvPr id="15" name="円/楕円 14"/>
            <p:cNvSpPr/>
            <p:nvPr/>
          </p:nvSpPr>
          <p:spPr>
            <a:xfrm>
              <a:off x="3756180" y="1566011"/>
              <a:ext cx="4653613" cy="4187223"/>
            </a:xfrm>
            <a:prstGeom prst="ellipse">
              <a:avLst/>
            </a:prstGeom>
            <a:solidFill>
              <a:srgbClr val="FFFF66"/>
            </a:solidFill>
            <a:ln w="40000" cap="flat" cmpd="sng" algn="ctr">
              <a:solidFill>
                <a:srgbClr val="99CB38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1" tIns="45720" rIns="91441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16" name="円/楕円 15"/>
            <p:cNvSpPr/>
            <p:nvPr/>
          </p:nvSpPr>
          <p:spPr>
            <a:xfrm>
              <a:off x="4082749" y="1943060"/>
              <a:ext cx="4010681" cy="3462892"/>
            </a:xfrm>
            <a:prstGeom prst="ellipse">
              <a:avLst/>
            </a:prstGeom>
            <a:solidFill>
              <a:srgbClr val="669900"/>
            </a:solidFill>
            <a:ln w="40000" cap="flat" cmpd="sng" algn="ctr">
              <a:solidFill>
                <a:srgbClr val="99CB38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1" tIns="45720" rIns="91441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 dirty="0">
                <a:solidFill>
                  <a:prstClr val="black"/>
                </a:solidFill>
              </a:endParaRPr>
            </a:p>
          </p:txBody>
        </p:sp>
        <p:sp>
          <p:nvSpPr>
            <p:cNvPr id="17" name="円/楕円 16"/>
            <p:cNvSpPr/>
            <p:nvPr/>
          </p:nvSpPr>
          <p:spPr>
            <a:xfrm>
              <a:off x="4552192" y="2310186"/>
              <a:ext cx="3081998" cy="2778252"/>
            </a:xfrm>
            <a:prstGeom prst="ellipse">
              <a:avLst/>
            </a:prstGeom>
            <a:solidFill>
              <a:sysClr val="window" lastClr="FFFFFF"/>
            </a:solidFill>
            <a:ln w="40000" cap="flat" cmpd="sng" algn="ctr">
              <a:solidFill>
                <a:srgbClr val="99CB38"/>
              </a:solidFill>
              <a:prstDash val="solid"/>
            </a:ln>
            <a:effectLst/>
          </p:spPr>
          <p:txBody>
            <a:bodyPr rot="0" spcFirstLastPara="0" vert="horz" wrap="square" lIns="91441" tIns="45720" rIns="91441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18" name="円/楕円 17"/>
            <p:cNvSpPr/>
            <p:nvPr/>
          </p:nvSpPr>
          <p:spPr>
            <a:xfrm>
              <a:off x="4950200" y="2697156"/>
              <a:ext cx="2255369" cy="2083689"/>
            </a:xfrm>
            <a:prstGeom prst="ellipse">
              <a:avLst/>
            </a:prstGeom>
            <a:solidFill>
              <a:srgbClr val="66FF33"/>
            </a:solidFill>
            <a:ln w="40000" cap="flat" cmpd="sng" algn="ctr">
              <a:solidFill>
                <a:srgbClr val="99CB38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1" tIns="45720" rIns="91441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sp>
        <p:nvSpPr>
          <p:cNvPr id="20" name="テキスト ボックス 19"/>
          <p:cNvSpPr txBox="1"/>
          <p:nvPr/>
        </p:nvSpPr>
        <p:spPr>
          <a:xfrm>
            <a:off x="53081" y="3658200"/>
            <a:ext cx="40924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prstClr val="black"/>
                </a:solidFill>
              </a:rPr>
              <a:t>We are writing to inform you about…</a:t>
            </a:r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25327" y="3727695"/>
            <a:ext cx="5360007" cy="11082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ja-JP" altLang="en-US" dirty="0">
              <a:solidFill>
                <a:prstClr val="black"/>
              </a:solidFill>
            </a:endParaRPr>
          </a:p>
          <a:p>
            <a:r>
              <a:rPr lang="ja-JP" altLang="en-US" dirty="0">
                <a:solidFill>
                  <a:srgbClr val="FF66FF"/>
                </a:solidFill>
              </a:rPr>
              <a:t> </a:t>
            </a:r>
            <a:r>
              <a:rPr lang="ja-JP" altLang="en-US" sz="2401" b="1" dirty="0">
                <a:solidFill>
                  <a:srgbClr val="FF66FF"/>
                </a:solidFill>
              </a:rPr>
              <a:t>シフクノシゴト！</a:t>
            </a:r>
            <a:endParaRPr lang="en-US" altLang="ja-JP" sz="2401" b="1" dirty="0">
              <a:solidFill>
                <a:srgbClr val="FF66FF"/>
              </a:solidFill>
            </a:endParaRPr>
          </a:p>
          <a:p>
            <a:r>
              <a:rPr lang="ja-JP" altLang="en-US" sz="2401" b="1" dirty="0">
                <a:solidFill>
                  <a:srgbClr val="FF66FF"/>
                </a:solidFill>
              </a:rPr>
              <a:t>　　　法人説明会　</a:t>
            </a:r>
            <a:r>
              <a:rPr lang="en-US" altLang="ja-JP" sz="2401" b="1" dirty="0">
                <a:solidFill>
                  <a:srgbClr val="FF66FF"/>
                </a:solidFill>
              </a:rPr>
              <a:t>7</a:t>
            </a:r>
            <a:r>
              <a:rPr lang="ja-JP" altLang="en-US" sz="2401" b="1" dirty="0">
                <a:solidFill>
                  <a:srgbClr val="FF66FF"/>
                </a:solidFill>
              </a:rPr>
              <a:t>月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16567" y="6873532"/>
            <a:ext cx="64248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Calibri" panose="020F0502020204030204" pitchFamily="34" charset="0"/>
                <a:ea typeface="07やさしさゴシック" panose="02000600000000000000" pitchFamily="2" charset="-128"/>
                <a:cs typeface="Calibri" panose="020F0502020204030204" pitchFamily="34" charset="0"/>
              </a:rPr>
              <a:t>【</a:t>
            </a:r>
            <a:r>
              <a:rPr lang="ja-JP" altLang="en-US" sz="1200" dirty="0">
                <a:latin typeface="Calibri" panose="020F0502020204030204" pitchFamily="34" charset="0"/>
                <a:ea typeface="07やさしさゴシック" panose="02000600000000000000" pitchFamily="2" charset="-128"/>
                <a:cs typeface="Calibri" panose="020F0502020204030204" pitchFamily="34" charset="0"/>
              </a:rPr>
              <a:t>参加方法</a:t>
            </a:r>
            <a:r>
              <a:rPr lang="en-US" altLang="ja-JP" sz="1200" dirty="0">
                <a:latin typeface="Calibri" panose="020F0502020204030204" pitchFamily="34" charset="0"/>
                <a:ea typeface="07やさしさゴシック" panose="02000600000000000000" pitchFamily="2" charset="-128"/>
                <a:cs typeface="Calibri" panose="020F0502020204030204" pitchFamily="34" charset="0"/>
              </a:rPr>
              <a:t>】</a:t>
            </a:r>
          </a:p>
          <a:p>
            <a:r>
              <a:rPr lang="ja-JP" altLang="en-US" sz="1200" dirty="0">
                <a:latin typeface="Calibri" panose="020F0502020204030204" pitchFamily="34" charset="0"/>
                <a:ea typeface="07やさしさゴシック" panose="02000600000000000000" pitchFamily="2" charset="-128"/>
                <a:cs typeface="Calibri" panose="020F0502020204030204" pitchFamily="34" charset="0"/>
              </a:rPr>
              <a:t>●</a:t>
            </a:r>
            <a:r>
              <a:rPr lang="ja-JP" altLang="en-US" sz="1200" b="1" dirty="0">
                <a:latin typeface="Calibri" panose="020F0502020204030204" pitchFamily="34" charset="0"/>
                <a:ea typeface="07やさしさゴシック" panose="02000600000000000000" pitchFamily="2" charset="-128"/>
                <a:cs typeface="Calibri" panose="020F0502020204030204" pitchFamily="34" charset="0"/>
              </a:rPr>
              <a:t>メールにてエントリー！</a:t>
            </a:r>
            <a:r>
              <a:rPr lang="en-US" altLang="ja-JP" sz="1200" dirty="0">
                <a:latin typeface="Calibri" panose="020F0502020204030204" pitchFamily="34" charset="0"/>
                <a:ea typeface="07やさしさゴシック" panose="02000600000000000000" pitchFamily="2" charset="-128"/>
                <a:cs typeface="Calibri" panose="020F0502020204030204" pitchFamily="34" charset="0"/>
              </a:rPr>
              <a:t>(</a:t>
            </a:r>
            <a:r>
              <a:rPr lang="ja-JP" altLang="en-US" sz="1200" dirty="0">
                <a:latin typeface="Calibri" panose="020F0502020204030204" pitchFamily="34" charset="0"/>
                <a:ea typeface="07やさしさゴシック" panose="02000600000000000000" pitchFamily="2" charset="-128"/>
                <a:cs typeface="Calibri" panose="020F0502020204030204" pitchFamily="34" charset="0"/>
              </a:rPr>
              <a:t>①～④をメール本文に記載して送信ください。</a:t>
            </a:r>
            <a:r>
              <a:rPr lang="en-US" altLang="ja-JP" sz="1200" dirty="0">
                <a:latin typeface="Calibri" panose="020F0502020204030204" pitchFamily="34" charset="0"/>
                <a:ea typeface="07やさしさゴシック" panose="02000600000000000000" pitchFamily="2" charset="-128"/>
                <a:cs typeface="Calibri" panose="020F0502020204030204" pitchFamily="34" charset="0"/>
              </a:rPr>
              <a:t>)</a:t>
            </a:r>
            <a:endParaRPr lang="ja-JP" altLang="en-US" sz="1200" dirty="0">
              <a:latin typeface="Calibri" panose="020F0502020204030204" pitchFamily="34" charset="0"/>
              <a:ea typeface="07やさしさゴシック" panose="02000600000000000000" pitchFamily="2" charset="-128"/>
              <a:cs typeface="Calibri" panose="020F0502020204030204" pitchFamily="34" charset="0"/>
            </a:endParaRPr>
          </a:p>
          <a:p>
            <a:r>
              <a:rPr lang="ja-JP" altLang="en-US" sz="1200" dirty="0">
                <a:latin typeface="Calibri" panose="020F0502020204030204" pitchFamily="34" charset="0"/>
                <a:ea typeface="07やさしさゴシック" panose="02000600000000000000" pitchFamily="2" charset="-128"/>
                <a:cs typeface="Calibri" panose="020F0502020204030204" pitchFamily="34" charset="0"/>
              </a:rPr>
              <a:t>　① イベントの日時</a:t>
            </a:r>
            <a:r>
              <a:rPr lang="en-US" altLang="ja-JP" sz="1200" dirty="0">
                <a:latin typeface="Calibri" panose="020F0502020204030204" pitchFamily="34" charset="0"/>
                <a:ea typeface="07やさしさゴシック" panose="02000600000000000000" pitchFamily="2" charset="-128"/>
                <a:cs typeface="Calibri" panose="020F0502020204030204" pitchFamily="34" charset="0"/>
              </a:rPr>
              <a:t>(7/18)</a:t>
            </a:r>
            <a:r>
              <a:rPr lang="ja-JP" altLang="en-US" sz="1200" dirty="0">
                <a:latin typeface="Calibri" panose="020F0502020204030204" pitchFamily="34" charset="0"/>
                <a:ea typeface="07やさしさゴシック" panose="02000600000000000000" pitchFamily="2" charset="-128"/>
                <a:cs typeface="Calibri" panose="020F0502020204030204" pitchFamily="34" charset="0"/>
              </a:rPr>
              <a:t>と参加方法（会場にて　</a:t>
            </a:r>
            <a:r>
              <a:rPr lang="en-US" altLang="ja-JP" sz="1200" dirty="0">
                <a:latin typeface="Calibri" panose="020F0502020204030204" pitchFamily="34" charset="0"/>
                <a:ea typeface="07やさしさゴシック" panose="02000600000000000000" pitchFamily="2" charset="-128"/>
                <a:cs typeface="Calibri" panose="020F0502020204030204" pitchFamily="34" charset="0"/>
              </a:rPr>
              <a:t>OR</a:t>
            </a:r>
            <a:r>
              <a:rPr lang="ja-JP" altLang="en-US" sz="1200" dirty="0">
                <a:latin typeface="Calibri" panose="020F0502020204030204" pitchFamily="34" charset="0"/>
                <a:ea typeface="07やさしさゴシック" panose="02000600000000000000" pitchFamily="2" charset="-128"/>
                <a:cs typeface="Calibri" panose="020F0502020204030204" pitchFamily="34" charset="0"/>
              </a:rPr>
              <a:t>　</a:t>
            </a:r>
            <a:r>
              <a:rPr lang="en-US" altLang="ja-JP" sz="1200" dirty="0">
                <a:latin typeface="Calibri" panose="020F0502020204030204" pitchFamily="34" charset="0"/>
                <a:ea typeface="07やさしさゴシック" panose="02000600000000000000" pitchFamily="2" charset="-128"/>
                <a:cs typeface="Calibri" panose="020F0502020204030204" pitchFamily="34" charset="0"/>
              </a:rPr>
              <a:t>ZOOM</a:t>
            </a:r>
            <a:r>
              <a:rPr lang="ja-JP" altLang="en-US" sz="1200" dirty="0">
                <a:latin typeface="Calibri" panose="020F0502020204030204" pitchFamily="34" charset="0"/>
                <a:ea typeface="07やさしさゴシック" panose="02000600000000000000" pitchFamily="2" charset="-128"/>
                <a:cs typeface="Calibri" panose="020F0502020204030204" pitchFamily="34" charset="0"/>
              </a:rPr>
              <a:t>にて）</a:t>
            </a:r>
            <a:endParaRPr lang="en-US" altLang="ja-JP" sz="1200" dirty="0">
              <a:latin typeface="Calibri" panose="020F0502020204030204" pitchFamily="34" charset="0"/>
              <a:ea typeface="07やさしさゴシック" panose="02000600000000000000" pitchFamily="2" charset="-128"/>
              <a:cs typeface="Calibri" panose="020F0502020204030204" pitchFamily="34" charset="0"/>
            </a:endParaRPr>
          </a:p>
          <a:p>
            <a:r>
              <a:rPr lang="ja-JP" altLang="en-US" sz="1200" dirty="0">
                <a:latin typeface="Calibri" panose="020F0502020204030204" pitchFamily="34" charset="0"/>
                <a:ea typeface="07やさしさゴシック" panose="02000600000000000000" pitchFamily="2" charset="-128"/>
                <a:cs typeface="Calibri" panose="020F0502020204030204" pitchFamily="34" charset="0"/>
              </a:rPr>
              <a:t>　</a:t>
            </a:r>
            <a:r>
              <a:rPr lang="en-US" altLang="ja-JP" sz="1200" dirty="0">
                <a:latin typeface="Calibri" panose="020F0502020204030204" pitchFamily="34" charset="0"/>
                <a:ea typeface="07やさしさゴシック" panose="02000600000000000000" pitchFamily="2" charset="-128"/>
                <a:cs typeface="Calibri" panose="020F0502020204030204" pitchFamily="34" charset="0"/>
              </a:rPr>
              <a:t>② </a:t>
            </a:r>
            <a:r>
              <a:rPr lang="ja-JP" altLang="en-US" sz="1200" dirty="0">
                <a:latin typeface="Calibri" panose="020F0502020204030204" pitchFamily="34" charset="0"/>
                <a:ea typeface="07やさしさゴシック" panose="02000600000000000000" pitchFamily="2" charset="-128"/>
                <a:cs typeface="Calibri" panose="020F0502020204030204" pitchFamily="34" charset="0"/>
              </a:rPr>
              <a:t>お名前・ご住所・お電話番号・学校名および学年</a:t>
            </a:r>
          </a:p>
          <a:p>
            <a:r>
              <a:rPr lang="ja-JP" altLang="en-US" sz="1200" dirty="0">
                <a:latin typeface="Calibri" panose="020F0502020204030204" pitchFamily="34" charset="0"/>
                <a:ea typeface="07やさしさゴシック" panose="02000600000000000000" pitchFamily="2" charset="-128"/>
                <a:cs typeface="Calibri" panose="020F0502020204030204" pitchFamily="34" charset="0"/>
              </a:rPr>
              <a:t>　③ 法人説明会で聞いてみたい事・知りたいこと</a:t>
            </a:r>
          </a:p>
          <a:p>
            <a:r>
              <a:rPr lang="ja-JP" altLang="en-US" sz="1200" dirty="0">
                <a:latin typeface="Calibri" panose="020F0502020204030204" pitchFamily="34" charset="0"/>
                <a:ea typeface="07やさしさゴシック" panose="02000600000000000000" pitchFamily="2" charset="-128"/>
                <a:cs typeface="Calibri" panose="020F0502020204030204" pitchFamily="34" charset="0"/>
              </a:rPr>
              <a:t>　④ 現在お考えの希望職種（高齢</a:t>
            </a:r>
            <a:r>
              <a:rPr lang="en-US" altLang="ja-JP" sz="1200" dirty="0">
                <a:latin typeface="Calibri" panose="020F0502020204030204" pitchFamily="34" charset="0"/>
                <a:ea typeface="07やさしさゴシック" panose="02000600000000000000" pitchFamily="2" charset="-128"/>
                <a:cs typeface="Calibri" panose="020F0502020204030204" pitchFamily="34" charset="0"/>
              </a:rPr>
              <a:t>/</a:t>
            </a:r>
            <a:r>
              <a:rPr lang="ja-JP" altLang="en-US" sz="1200" dirty="0" err="1">
                <a:latin typeface="Calibri" panose="020F0502020204030204" pitchFamily="34" charset="0"/>
                <a:ea typeface="07やさしさゴシック" panose="02000600000000000000" pitchFamily="2" charset="-128"/>
                <a:cs typeface="Calibri" panose="020F0502020204030204" pitchFamily="34" charset="0"/>
              </a:rPr>
              <a:t>障がい</a:t>
            </a:r>
            <a:r>
              <a:rPr lang="ja-JP" altLang="en-US" sz="1200" dirty="0">
                <a:latin typeface="Calibri" panose="020F0502020204030204" pitchFamily="34" charset="0"/>
                <a:ea typeface="07やさしさゴシック" panose="02000600000000000000" pitchFamily="2" charset="-128"/>
                <a:cs typeface="Calibri" panose="020F0502020204030204" pitchFamily="34" charset="0"/>
              </a:rPr>
              <a:t>者</a:t>
            </a:r>
            <a:r>
              <a:rPr lang="en-US" altLang="ja-JP" sz="1200" dirty="0">
                <a:latin typeface="Calibri" panose="020F0502020204030204" pitchFamily="34" charset="0"/>
                <a:ea typeface="07やさしさゴシック" panose="02000600000000000000" pitchFamily="2" charset="-128"/>
                <a:cs typeface="Calibri" panose="020F0502020204030204" pitchFamily="34" charset="0"/>
              </a:rPr>
              <a:t>/</a:t>
            </a:r>
            <a:r>
              <a:rPr lang="ja-JP" altLang="en-US" sz="1200" dirty="0" err="1">
                <a:latin typeface="Calibri" panose="020F0502020204030204" pitchFamily="34" charset="0"/>
                <a:ea typeface="07やさしさゴシック" panose="02000600000000000000" pitchFamily="2" charset="-128"/>
                <a:cs typeface="Calibri" panose="020F0502020204030204" pitchFamily="34" charset="0"/>
              </a:rPr>
              <a:t>障がい</a:t>
            </a:r>
            <a:r>
              <a:rPr lang="ja-JP" altLang="en-US" sz="1200" dirty="0">
                <a:latin typeface="Calibri" panose="020F0502020204030204" pitchFamily="34" charset="0"/>
                <a:ea typeface="07やさしさゴシック" panose="02000600000000000000" pitchFamily="2" charset="-128"/>
                <a:cs typeface="Calibri" panose="020F0502020204030204" pitchFamily="34" charset="0"/>
              </a:rPr>
              <a:t>児</a:t>
            </a:r>
            <a:r>
              <a:rPr lang="en-US" altLang="ja-JP" sz="1200" dirty="0">
                <a:latin typeface="Calibri" panose="020F0502020204030204" pitchFamily="34" charset="0"/>
                <a:ea typeface="07やさしさゴシック" panose="02000600000000000000" pitchFamily="2" charset="-128"/>
                <a:cs typeface="Calibri" panose="020F0502020204030204" pitchFamily="34" charset="0"/>
              </a:rPr>
              <a:t>/</a:t>
            </a:r>
            <a:r>
              <a:rPr lang="ja-JP" altLang="en-US" sz="1200" dirty="0">
                <a:latin typeface="Calibri" panose="020F0502020204030204" pitchFamily="34" charset="0"/>
                <a:ea typeface="07やさしさゴシック" panose="02000600000000000000" pitchFamily="2" charset="-128"/>
                <a:cs typeface="Calibri" panose="020F0502020204030204" pitchFamily="34" charset="0"/>
              </a:rPr>
              <a:t>保育</a:t>
            </a:r>
            <a:r>
              <a:rPr lang="en-US" altLang="ja-JP" sz="1200" dirty="0">
                <a:latin typeface="Calibri" panose="020F0502020204030204" pitchFamily="34" charset="0"/>
                <a:ea typeface="07やさしさゴシック" panose="02000600000000000000" pitchFamily="2" charset="-128"/>
                <a:cs typeface="Calibri" panose="020F0502020204030204" pitchFamily="34" charset="0"/>
              </a:rPr>
              <a:t>/</a:t>
            </a:r>
            <a:r>
              <a:rPr lang="ja-JP" altLang="en-US" sz="1200" dirty="0">
                <a:latin typeface="Calibri" panose="020F0502020204030204" pitchFamily="34" charset="0"/>
                <a:ea typeface="07やさしさゴシック" panose="02000600000000000000" pitchFamily="2" charset="-128"/>
                <a:cs typeface="Calibri" panose="020F0502020204030204" pitchFamily="34" charset="0"/>
              </a:rPr>
              <a:t>婦人母子）</a:t>
            </a:r>
          </a:p>
          <a:p>
            <a:r>
              <a:rPr lang="ja-JP" altLang="en-US" sz="1200" dirty="0">
                <a:latin typeface="Calibri" panose="020F0502020204030204" pitchFamily="34" charset="0"/>
                <a:ea typeface="07やさしさゴシック" panose="02000600000000000000" pitchFamily="2" charset="-128"/>
                <a:cs typeface="Calibri" panose="020F0502020204030204" pitchFamily="34" charset="0"/>
              </a:rPr>
              <a:t>　</a:t>
            </a:r>
            <a:r>
              <a:rPr lang="en-US" altLang="ja-JP" sz="1200" dirty="0">
                <a:latin typeface="Calibri" panose="020F0502020204030204" pitchFamily="34" charset="0"/>
                <a:ea typeface="07やさしさゴシック" panose="02000600000000000000" pitchFamily="2" charset="-128"/>
                <a:cs typeface="Calibri" panose="020F0502020204030204" pitchFamily="34" charset="0"/>
              </a:rPr>
              <a:t>【</a:t>
            </a:r>
            <a:r>
              <a:rPr lang="ja-JP" altLang="en-US" sz="1200" dirty="0">
                <a:latin typeface="Calibri" panose="020F0502020204030204" pitchFamily="34" charset="0"/>
                <a:ea typeface="07やさしさゴシック" panose="02000600000000000000" pitchFamily="2" charset="-128"/>
                <a:cs typeface="Calibri" panose="020F0502020204030204" pitchFamily="34" charset="0"/>
              </a:rPr>
              <a:t>お申込み及びお問い合わせ</a:t>
            </a:r>
            <a:r>
              <a:rPr lang="en-US" altLang="ja-JP" sz="1200" dirty="0">
                <a:latin typeface="Calibri" panose="020F0502020204030204" pitchFamily="34" charset="0"/>
                <a:ea typeface="07やさしさゴシック" panose="02000600000000000000" pitchFamily="2" charset="-128"/>
                <a:cs typeface="Calibri" panose="020F0502020204030204" pitchFamily="34" charset="0"/>
              </a:rPr>
              <a:t>】</a:t>
            </a:r>
          </a:p>
          <a:p>
            <a:r>
              <a:rPr lang="ja-JP" altLang="en-US" sz="1200" dirty="0">
                <a:latin typeface="Calibri" panose="020F0502020204030204" pitchFamily="34" charset="0"/>
                <a:ea typeface="07やさしさゴシック" panose="02000600000000000000" pitchFamily="2" charset="-128"/>
                <a:cs typeface="Calibri" panose="020F0502020204030204" pitchFamily="34" charset="0"/>
              </a:rPr>
              <a:t>　　　</a:t>
            </a:r>
            <a:r>
              <a:rPr lang="en-US" altLang="ja-JP" sz="1200" dirty="0">
                <a:latin typeface="Calibri" panose="020F0502020204030204" pitchFamily="34" charset="0"/>
                <a:ea typeface="07やさしさゴシック" panose="02000600000000000000" pitchFamily="2" charset="-128"/>
                <a:cs typeface="Calibri" panose="020F0502020204030204" pitchFamily="34" charset="0"/>
              </a:rPr>
              <a:t>fukushi@shitennoji-fukushi.jp </a:t>
            </a:r>
            <a:r>
              <a:rPr lang="ja-JP" altLang="en-US" sz="1200" dirty="0">
                <a:latin typeface="Calibri" panose="020F0502020204030204" pitchFamily="34" charset="0"/>
                <a:ea typeface="07やさしさゴシック" panose="02000600000000000000" pitchFamily="2" charset="-128"/>
                <a:cs typeface="Calibri" panose="020F0502020204030204" pitchFamily="34" charset="0"/>
              </a:rPr>
              <a:t>　法人本部 採用担当（</a:t>
            </a:r>
            <a:r>
              <a:rPr lang="en-US" altLang="ja-JP" sz="1200" dirty="0">
                <a:latin typeface="Calibri" panose="020F0502020204030204" pitchFamily="34" charset="0"/>
                <a:ea typeface="07やさしさゴシック" panose="02000600000000000000" pitchFamily="2" charset="-128"/>
                <a:cs typeface="Calibri" panose="020F0502020204030204" pitchFamily="34" charset="0"/>
              </a:rPr>
              <a:t>06-6771-7971</a:t>
            </a:r>
            <a:r>
              <a:rPr lang="ja-JP" altLang="en-US" sz="1200" dirty="0">
                <a:latin typeface="Calibri" panose="020F0502020204030204" pitchFamily="34" charset="0"/>
                <a:ea typeface="07やさしさゴシック" panose="02000600000000000000" pitchFamily="2" charset="-128"/>
                <a:cs typeface="Calibri" panose="020F0502020204030204" pitchFamily="34" charset="0"/>
              </a:rPr>
              <a:t>）</a:t>
            </a:r>
            <a:endParaRPr lang="en-US" altLang="ja-JP" sz="1200" dirty="0">
              <a:latin typeface="Calibri" panose="020F0502020204030204" pitchFamily="34" charset="0"/>
              <a:ea typeface="07やさしさゴシック" panose="02000600000000000000" pitchFamily="2" charset="-128"/>
              <a:cs typeface="Calibri" panose="020F0502020204030204" pitchFamily="34" charset="0"/>
            </a:endParaRPr>
          </a:p>
          <a:p>
            <a:r>
              <a:rPr lang="ja-JP" altLang="en-US" sz="1200" dirty="0">
                <a:latin typeface="Calibri" panose="020F0502020204030204" pitchFamily="34" charset="0"/>
                <a:ea typeface="07やさしさゴシック" panose="02000600000000000000" pitchFamily="2" charset="-128"/>
                <a:cs typeface="Calibri" panose="020F0502020204030204" pitchFamily="34" charset="0"/>
              </a:rPr>
              <a:t>●</a:t>
            </a:r>
            <a:r>
              <a:rPr lang="ja-JP" altLang="en-US" sz="1200" b="1" dirty="0">
                <a:latin typeface="Calibri" panose="020F0502020204030204" pitchFamily="34" charset="0"/>
                <a:ea typeface="07やさしさゴシック" panose="02000600000000000000" pitchFamily="2" charset="-128"/>
                <a:cs typeface="Calibri" panose="020F0502020204030204" pitchFamily="34" charset="0"/>
              </a:rPr>
              <a:t>マイナビからエントリー！</a:t>
            </a:r>
            <a:endParaRPr lang="en-US" altLang="ja-JP" sz="1200" b="1" dirty="0">
              <a:latin typeface="Calibri" panose="020F0502020204030204" pitchFamily="34" charset="0"/>
              <a:ea typeface="07やさしさゴシック" panose="02000600000000000000" pitchFamily="2" charset="-128"/>
              <a:cs typeface="Calibri" panose="020F0502020204030204" pitchFamily="34" charset="0"/>
            </a:endParaRPr>
          </a:p>
          <a:p>
            <a:r>
              <a:rPr lang="ja-JP" altLang="en-US" sz="1200" dirty="0">
                <a:latin typeface="Calibri" panose="020F0502020204030204" pitchFamily="34" charset="0"/>
                <a:ea typeface="07やさしさゴシック" panose="02000600000000000000" pitchFamily="2" charset="-128"/>
                <a:cs typeface="Calibri" panose="020F0502020204030204" pitchFamily="34" charset="0"/>
              </a:rPr>
              <a:t>　会場参加は左の</a:t>
            </a:r>
            <a:r>
              <a:rPr lang="en-US" altLang="ja-JP" sz="1200" dirty="0">
                <a:latin typeface="Calibri" panose="020F0502020204030204" pitchFamily="34" charset="0"/>
                <a:ea typeface="07やさしさゴシック" panose="02000600000000000000" pitchFamily="2" charset="-128"/>
                <a:cs typeface="Calibri" panose="020F0502020204030204" pitchFamily="34" charset="0"/>
              </a:rPr>
              <a:t>QR</a:t>
            </a:r>
            <a:r>
              <a:rPr lang="ja-JP" altLang="en-US" sz="1200" dirty="0">
                <a:latin typeface="Calibri" panose="020F0502020204030204" pitchFamily="34" charset="0"/>
                <a:ea typeface="07やさしさゴシック" panose="02000600000000000000" pitchFamily="2" charset="-128"/>
                <a:cs typeface="Calibri" panose="020F0502020204030204" pitchFamily="34" charset="0"/>
              </a:rPr>
              <a:t>、</a:t>
            </a:r>
            <a:r>
              <a:rPr lang="en-US" altLang="ja-JP" sz="1200" dirty="0">
                <a:latin typeface="Calibri" panose="020F0502020204030204" pitchFamily="34" charset="0"/>
                <a:ea typeface="07やさしさゴシック" panose="02000600000000000000" pitchFamily="2" charset="-128"/>
                <a:cs typeface="Calibri" panose="020F0502020204030204" pitchFamily="34" charset="0"/>
              </a:rPr>
              <a:t>ZOOM</a:t>
            </a:r>
            <a:r>
              <a:rPr lang="ja-JP" altLang="en-US" sz="1200" dirty="0">
                <a:latin typeface="Calibri" panose="020F0502020204030204" pitchFamily="34" charset="0"/>
                <a:ea typeface="07やさしさゴシック" panose="02000600000000000000" pitchFamily="2" charset="-128"/>
                <a:cs typeface="Calibri" panose="020F0502020204030204" pitchFamily="34" charset="0"/>
              </a:rPr>
              <a:t>での参加は右の</a:t>
            </a:r>
            <a:r>
              <a:rPr lang="en-US" altLang="ja-JP" sz="1200" dirty="0">
                <a:latin typeface="Calibri" panose="020F0502020204030204" pitchFamily="34" charset="0"/>
                <a:ea typeface="07やさしさゴシック" panose="02000600000000000000" pitchFamily="2" charset="-128"/>
                <a:cs typeface="Calibri" panose="020F0502020204030204" pitchFamily="34" charset="0"/>
              </a:rPr>
              <a:t>QR</a:t>
            </a:r>
            <a:r>
              <a:rPr lang="ja-JP" altLang="en-US" sz="1200" dirty="0">
                <a:latin typeface="Calibri" panose="020F0502020204030204" pitchFamily="34" charset="0"/>
                <a:ea typeface="07やさしさゴシック" panose="02000600000000000000" pitchFamily="2" charset="-128"/>
                <a:cs typeface="Calibri" panose="020F0502020204030204" pitchFamily="34" charset="0"/>
              </a:rPr>
              <a:t>からエントリーください！</a:t>
            </a:r>
            <a:endParaRPr lang="en-US" altLang="ja-JP" sz="1200" dirty="0">
              <a:latin typeface="Calibri" panose="020F0502020204030204" pitchFamily="34" charset="0"/>
              <a:ea typeface="07やさしさゴシック" panose="02000600000000000000" pitchFamily="2" charset="-128"/>
              <a:cs typeface="Calibri" panose="020F0502020204030204" pitchFamily="34" charset="0"/>
            </a:endParaRPr>
          </a:p>
          <a:p>
            <a:r>
              <a:rPr lang="ja-JP" altLang="en-US" sz="1200" dirty="0">
                <a:latin typeface="Calibri" panose="020F0502020204030204" pitchFamily="34" charset="0"/>
                <a:ea typeface="07やさしさゴシック" panose="02000600000000000000" pitchFamily="2" charset="-128"/>
                <a:cs typeface="Calibri" panose="020F0502020204030204" pitchFamily="34" charset="0"/>
              </a:rPr>
              <a:t>　</a:t>
            </a:r>
            <a:r>
              <a:rPr lang="en-US" altLang="ja-JP" sz="1200" dirty="0">
                <a:latin typeface="Calibri" panose="020F0502020204030204" pitchFamily="34" charset="0"/>
                <a:ea typeface="07やさしさゴシック" panose="02000600000000000000" pitchFamily="2" charset="-128"/>
                <a:cs typeface="Calibri" panose="020F0502020204030204" pitchFamily="34" charset="0"/>
              </a:rPr>
              <a:t>ZOOM</a:t>
            </a:r>
            <a:r>
              <a:rPr lang="ja-JP" altLang="en-US" sz="1200" dirty="0">
                <a:latin typeface="Calibri" panose="020F0502020204030204" pitchFamily="34" charset="0"/>
                <a:ea typeface="07やさしさゴシック" panose="02000600000000000000" pitchFamily="2" charset="-128"/>
                <a:cs typeface="Calibri" panose="020F0502020204030204" pitchFamily="34" charset="0"/>
              </a:rPr>
              <a:t>ミーティングの招待状を</a:t>
            </a:r>
            <a:r>
              <a:rPr lang="ja-JP" altLang="en-US" sz="1200" b="1" u="sng" dirty="0">
                <a:latin typeface="Calibri" panose="020F0502020204030204" pitchFamily="34" charset="0"/>
                <a:ea typeface="07やさしさゴシック" panose="02000600000000000000" pitchFamily="2" charset="-128"/>
                <a:cs typeface="Calibri" panose="020F0502020204030204" pitchFamily="34" charset="0"/>
              </a:rPr>
              <a:t>応募いただいたアドレスに返信</a:t>
            </a:r>
            <a:endParaRPr lang="en-US" altLang="ja-JP" sz="1200" b="1" u="sng" dirty="0">
              <a:latin typeface="Calibri" panose="020F0502020204030204" pitchFamily="34" charset="0"/>
              <a:ea typeface="07やさしさゴシック" panose="02000600000000000000" pitchFamily="2" charset="-128"/>
              <a:cs typeface="Calibri" panose="020F0502020204030204" pitchFamily="34" charset="0"/>
            </a:endParaRPr>
          </a:p>
          <a:p>
            <a:r>
              <a:rPr lang="ja-JP" altLang="en-US" sz="1200" b="1" dirty="0">
                <a:latin typeface="Calibri" panose="020F0502020204030204" pitchFamily="34" charset="0"/>
                <a:ea typeface="07やさしさゴシック" panose="02000600000000000000" pitchFamily="2" charset="-128"/>
                <a:cs typeface="Calibri" panose="020F0502020204030204" pitchFamily="34" charset="0"/>
              </a:rPr>
              <a:t>　</a:t>
            </a:r>
            <a:r>
              <a:rPr lang="ja-JP" altLang="en-US" sz="1200" dirty="0">
                <a:latin typeface="Calibri" panose="020F0502020204030204" pitchFamily="34" charset="0"/>
                <a:ea typeface="07やさしさゴシック" panose="02000600000000000000" pitchFamily="2" charset="-128"/>
                <a:cs typeface="Calibri" panose="020F0502020204030204" pitchFamily="34" charset="0"/>
              </a:rPr>
              <a:t>させていただきます。</a:t>
            </a:r>
            <a:endParaRPr lang="ja-JP" altLang="en-US" sz="1200" b="1" dirty="0">
              <a:latin typeface="Calibri" panose="020F0502020204030204" pitchFamily="34" charset="0"/>
              <a:ea typeface="07やさしさゴシック" panose="02000600000000000000" pitchFamily="2" charset="-128"/>
              <a:cs typeface="Calibri" panose="020F0502020204030204" pitchFamily="34" charset="0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576716" y="7826816"/>
            <a:ext cx="119078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>
                <a:latin typeface="07やさしさゴシック" panose="02000600000000000000" pitchFamily="2" charset="-128"/>
                <a:ea typeface="07やさしさゴシック" panose="02000600000000000000" pitchFamily="2" charset="-128"/>
              </a:rPr>
              <a:t>メールアドレス</a:t>
            </a:r>
          </a:p>
        </p:txBody>
      </p:sp>
      <p:sp>
        <p:nvSpPr>
          <p:cNvPr id="1027" name="テキスト ボックス 1026"/>
          <p:cNvSpPr txBox="1"/>
          <p:nvPr/>
        </p:nvSpPr>
        <p:spPr>
          <a:xfrm>
            <a:off x="1553229" y="9114051"/>
            <a:ext cx="518464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dirty="0" err="1">
                <a:solidFill>
                  <a:srgbClr val="FF00FF"/>
                </a:solidFill>
              </a:rPr>
              <a:t>S</a:t>
            </a:r>
            <a:r>
              <a:rPr lang="en-US" altLang="ja-JP" sz="2000" dirty="0" err="1"/>
              <a:t>hitennoji</a:t>
            </a:r>
            <a:r>
              <a:rPr lang="en-US" altLang="ja-JP" sz="2000" dirty="0"/>
              <a:t> welfare work tea</a:t>
            </a:r>
            <a:r>
              <a:rPr lang="en-US" altLang="ja-JP" sz="2000" b="1" dirty="0">
                <a:solidFill>
                  <a:srgbClr val="FF00FF"/>
                </a:solidFill>
              </a:rPr>
              <a:t>m</a:t>
            </a:r>
          </a:p>
          <a:p>
            <a:r>
              <a:rPr lang="en-US" altLang="ja-JP" sz="1400" dirty="0">
                <a:solidFill>
                  <a:schemeClr val="accent6">
                    <a:lumMod val="75000"/>
                  </a:schemeClr>
                </a:solidFill>
                <a:latin typeface="07やさしさゴシック" panose="02000600000000000000" pitchFamily="2" charset="-128"/>
                <a:ea typeface="07やさしさゴシック" panose="02000600000000000000" pitchFamily="2" charset="-128"/>
              </a:rPr>
              <a:t> </a:t>
            </a:r>
            <a:r>
              <a:rPr lang="ja-JP" altLang="en-US" sz="1400" dirty="0">
                <a:solidFill>
                  <a:schemeClr val="accent6">
                    <a:lumMod val="75000"/>
                  </a:schemeClr>
                </a:solidFill>
                <a:latin typeface="07やさしさゴシック" panose="02000600000000000000" pitchFamily="2" charset="-128"/>
                <a:ea typeface="07やさしさゴシック" panose="02000600000000000000" pitchFamily="2" charset="-128"/>
              </a:rPr>
              <a:t> </a:t>
            </a:r>
            <a:r>
              <a:rPr lang="ja-JP" altLang="en-US" sz="1400" dirty="0">
                <a:latin typeface="07やさしさゴシック" panose="02000600000000000000" pitchFamily="2" charset="-128"/>
                <a:ea typeface="07やさしさゴシック" panose="02000600000000000000" pitchFamily="2" charset="-128"/>
              </a:rPr>
              <a:t>社会福祉法人　四天王寺福祉事業団</a:t>
            </a: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3555" y="9474435"/>
            <a:ext cx="170796" cy="1707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Picture 2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1764" y="7354264"/>
            <a:ext cx="438106" cy="47913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986C941-7B6E-4488-81D2-107EBE96014C}"/>
              </a:ext>
            </a:extLst>
          </p:cNvPr>
          <p:cNvSpPr txBox="1"/>
          <p:nvPr/>
        </p:nvSpPr>
        <p:spPr>
          <a:xfrm>
            <a:off x="4994457" y="9608877"/>
            <a:ext cx="142663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マイナビセミナー予約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6A8DA13-E3B3-4383-9CE9-0F0DA88A9C24}"/>
              </a:ext>
            </a:extLst>
          </p:cNvPr>
          <p:cNvSpPr txBox="1"/>
          <p:nvPr/>
        </p:nvSpPr>
        <p:spPr>
          <a:xfrm>
            <a:off x="4983676" y="9421827"/>
            <a:ext cx="5295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会場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A90FCC9-CB78-4336-A319-18286169FD06}"/>
              </a:ext>
            </a:extLst>
          </p:cNvPr>
          <p:cNvSpPr txBox="1"/>
          <p:nvPr/>
        </p:nvSpPr>
        <p:spPr>
          <a:xfrm>
            <a:off x="5808697" y="9404503"/>
            <a:ext cx="6487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/>
              <a:t>ZOOM</a:t>
            </a:r>
            <a:endParaRPr kumimoji="1" lang="ja-JP" altLang="en-US" sz="1100" dirty="0"/>
          </a:p>
        </p:txBody>
      </p:sp>
      <p:pic>
        <p:nvPicPr>
          <p:cNvPr id="25" name="図 24">
            <a:extLst>
              <a:ext uri="{FF2B5EF4-FFF2-40B4-BE49-F238E27FC236}">
                <a16:creationId xmlns:a16="http://schemas.microsoft.com/office/drawing/2014/main" id="{AE0FEE18-7027-4999-8555-1DE9F79C54B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4901866" y="8737431"/>
            <a:ext cx="667072" cy="667072"/>
          </a:xfrm>
          <a:prstGeom prst="rect">
            <a:avLst/>
          </a:prstGeom>
        </p:spPr>
      </p:pic>
      <p:pic>
        <p:nvPicPr>
          <p:cNvPr id="29" name="図 28">
            <a:extLst>
              <a:ext uri="{FF2B5EF4-FFF2-40B4-BE49-F238E27FC236}">
                <a16:creationId xmlns:a16="http://schemas.microsoft.com/office/drawing/2014/main" id="{4556F65B-8A44-41EE-8187-2F00038A01A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0779" y="8737431"/>
            <a:ext cx="648799" cy="648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087647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360</Words>
  <Application>Microsoft Office PowerPoint</Application>
  <PresentationFormat>A4 210 x 297 mm</PresentationFormat>
  <Paragraphs>33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07やさしさゴシック</vt:lpstr>
      <vt:lpstr>Arial</vt:lpstr>
      <vt:lpstr>Calibri</vt:lpstr>
      <vt:lpstr>Calibri Light</vt:lpstr>
      <vt:lpstr>1_Office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t.iwai</dc:creator>
  <cp:lastModifiedBy>四天王寺 きたやま苑</cp:lastModifiedBy>
  <cp:revision>33</cp:revision>
  <cp:lastPrinted>2021-06-28T03:56:02Z</cp:lastPrinted>
  <dcterms:created xsi:type="dcterms:W3CDTF">2019-07-02T06:16:59Z</dcterms:created>
  <dcterms:modified xsi:type="dcterms:W3CDTF">2021-06-28T04:44:06Z</dcterms:modified>
</cp:coreProperties>
</file>